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9E5"/>
    <a:srgbClr val="009900"/>
    <a:srgbClr val="128863"/>
    <a:srgbClr val="CC0000"/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35" autoAdjust="0"/>
  </p:normalViewPr>
  <p:slideViewPr>
    <p:cSldViewPr>
      <p:cViewPr varScale="1">
        <p:scale>
          <a:sx n="65" d="100"/>
          <a:sy n="65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1059D-ECF5-4C43-B54E-A0FA00AFBD52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7315-A38A-4AD9-81B5-F1E6D38A7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7315-A38A-4AD9-81B5-F1E6D38A703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7315-A38A-4AD9-81B5-F1E6D38A703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AB0A-CA19-40F0-82EA-329C7BA5050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F70-8B32-4506-B227-0C2A1919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AB0A-CA19-40F0-82EA-329C7BA5050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F70-8B32-4506-B227-0C2A1919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AB0A-CA19-40F0-82EA-329C7BA5050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F70-8B32-4506-B227-0C2A1919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AB0A-CA19-40F0-82EA-329C7BA5050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F70-8B32-4506-B227-0C2A1919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AB0A-CA19-40F0-82EA-329C7BA5050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F70-8B32-4506-B227-0C2A1919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AB0A-CA19-40F0-82EA-329C7BA5050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F70-8B32-4506-B227-0C2A1919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AB0A-CA19-40F0-82EA-329C7BA5050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F70-8B32-4506-B227-0C2A1919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AB0A-CA19-40F0-82EA-329C7BA5050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F70-8B32-4506-B227-0C2A1919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AB0A-CA19-40F0-82EA-329C7BA5050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F70-8B32-4506-B227-0C2A1919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AB0A-CA19-40F0-82EA-329C7BA5050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F70-8B32-4506-B227-0C2A1919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AB0A-CA19-40F0-82EA-329C7BA5050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F70-8B32-4506-B227-0C2A1919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5AB0A-CA19-40F0-82EA-329C7BA5050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F70-8B32-4506-B227-0C2A19193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Генетика пола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у 2 дрозофилла саме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789040"/>
            <a:ext cx="3176016" cy="1761744"/>
          </a:xfrm>
        </p:spPr>
      </p:pic>
      <p:pic>
        <p:nvPicPr>
          <p:cNvPr id="7" name="Рисунок 6" descr="у 2 дрозофилла сам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628800"/>
            <a:ext cx="3212592" cy="17434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8144" y="2636912"/>
            <a:ext cx="278313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dirty="0" smtClean="0"/>
              <a:t>Хромосомы</a:t>
            </a:r>
            <a:endParaRPr lang="ru-RU" sz="40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6084168" y="3573016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44008" y="4581128"/>
            <a:ext cx="201622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                        </a:t>
            </a:r>
            <a:r>
              <a:rPr lang="ru-RU" sz="2400" dirty="0" err="1" smtClean="0"/>
              <a:t>аутосомы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020272" y="4221088"/>
            <a:ext cx="1656184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</a:t>
            </a:r>
            <a:r>
              <a:rPr lang="ru-RU" sz="2400" dirty="0" smtClean="0"/>
              <a:t>половые</a:t>
            </a:r>
            <a:endParaRPr lang="ru-RU" sz="24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596336" y="3573016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20272" y="5013176"/>
            <a:ext cx="18002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хромосомы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7664" y="321297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дрозофилла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C0000"/>
                </a:solidFill>
              </a:rPr>
              <a:t>Гемофилия</a:t>
            </a:r>
            <a:endParaRPr lang="ru-RU" sz="6000" b="1" i="1" dirty="0">
              <a:solidFill>
                <a:srgbClr val="C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Обозначения:</a:t>
            </a:r>
            <a:r>
              <a:rPr lang="en-US" dirty="0" smtClean="0"/>
              <a:t>   </a:t>
            </a:r>
            <a:r>
              <a:rPr lang="ru-RU" dirty="0" smtClean="0"/>
              <a:t> </a:t>
            </a:r>
            <a:r>
              <a:rPr lang="en-US" sz="5400" b="1" dirty="0" smtClean="0"/>
              <a:t>H</a:t>
            </a:r>
            <a:r>
              <a:rPr lang="en-US" sz="5400" dirty="0" smtClean="0"/>
              <a:t> </a:t>
            </a:r>
            <a:r>
              <a:rPr lang="ru-RU" sz="3600" dirty="0" smtClean="0"/>
              <a:t>– </a:t>
            </a:r>
            <a:r>
              <a:rPr lang="ru-RU" dirty="0" smtClean="0"/>
              <a:t>норма, свертываемость</a:t>
            </a:r>
            <a:r>
              <a:rPr lang="en-US" dirty="0" smtClean="0"/>
              <a:t>    </a:t>
            </a:r>
            <a:r>
              <a:rPr lang="en-US" sz="4800" b="1" dirty="0" smtClean="0"/>
              <a:t>h</a:t>
            </a:r>
            <a:r>
              <a:rPr lang="en-US" dirty="0" smtClean="0"/>
              <a:t>- </a:t>
            </a:r>
            <a:r>
              <a:rPr lang="ru-RU" dirty="0" smtClean="0"/>
              <a:t>несвертываемость, гемофилия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    </a:t>
            </a:r>
            <a:r>
              <a:rPr lang="en-US" sz="4800" dirty="0" smtClean="0"/>
              <a:t>X</a:t>
            </a:r>
            <a:r>
              <a:rPr lang="ru-RU" sz="4800" dirty="0" smtClean="0"/>
              <a:t> </a:t>
            </a:r>
            <a:r>
              <a:rPr lang="en-US" sz="4800" dirty="0" smtClean="0"/>
              <a:t>X</a:t>
            </a:r>
            <a:r>
              <a:rPr lang="ru-RU" sz="4800" dirty="0" smtClean="0"/>
              <a:t> </a:t>
            </a:r>
            <a:r>
              <a:rPr lang="ru-RU" dirty="0" err="1" smtClean="0"/>
              <a:t>зд</a:t>
            </a:r>
            <a:r>
              <a:rPr lang="ru-RU" dirty="0" smtClean="0"/>
              <a:t>. женщина       </a:t>
            </a:r>
            <a:r>
              <a:rPr lang="ru-RU" sz="4800" dirty="0" smtClean="0"/>
              <a:t>Х</a:t>
            </a:r>
            <a:r>
              <a:rPr lang="en-US" sz="4800" dirty="0" smtClean="0"/>
              <a:t> Y </a:t>
            </a:r>
            <a:r>
              <a:rPr lang="en-US" dirty="0" smtClean="0"/>
              <a:t> </a:t>
            </a:r>
            <a:r>
              <a:rPr lang="ru-RU" dirty="0" err="1" smtClean="0"/>
              <a:t>зд</a:t>
            </a:r>
            <a:r>
              <a:rPr lang="ru-RU" dirty="0" smtClean="0"/>
              <a:t>. мужчина</a:t>
            </a:r>
          </a:p>
          <a:p>
            <a:pPr>
              <a:buNone/>
            </a:pPr>
            <a:r>
              <a:rPr lang="en-US" sz="4800" dirty="0" smtClean="0"/>
              <a:t> </a:t>
            </a:r>
            <a:r>
              <a:rPr lang="ru-RU" sz="4800" dirty="0" smtClean="0"/>
              <a:t>   </a:t>
            </a:r>
            <a:r>
              <a:rPr lang="en-US" sz="4800" dirty="0" smtClean="0"/>
              <a:t>X </a:t>
            </a:r>
            <a:r>
              <a:rPr lang="en-US" sz="4800" dirty="0" err="1" smtClean="0"/>
              <a:t>X</a:t>
            </a:r>
            <a:r>
              <a:rPr lang="en-US" sz="4800" dirty="0" smtClean="0"/>
              <a:t> </a:t>
            </a:r>
            <a:r>
              <a:rPr lang="ru-RU" dirty="0" smtClean="0"/>
              <a:t>носительница </a:t>
            </a:r>
            <a:r>
              <a:rPr lang="ru-RU" sz="4800" dirty="0" smtClean="0"/>
              <a:t>   </a:t>
            </a:r>
            <a:r>
              <a:rPr lang="en-US" sz="4800" dirty="0" smtClean="0"/>
              <a:t>X Y </a:t>
            </a:r>
            <a:r>
              <a:rPr lang="ru-RU" dirty="0" smtClean="0"/>
              <a:t>больной </a:t>
            </a:r>
            <a:r>
              <a:rPr lang="ru-RU" dirty="0" err="1" smtClean="0"/>
              <a:t>мужч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гемофилии</a:t>
            </a:r>
            <a:endParaRPr lang="ru-RU" sz="4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Вопросы</a:t>
            </a:r>
            <a:endParaRPr lang="ru-RU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7030A0"/>
                </a:solidFill>
              </a:rPr>
              <a:t>1) Мог ли у Николая </a:t>
            </a:r>
            <a:r>
              <a:rPr lang="en-US" i="1" dirty="0" smtClean="0">
                <a:solidFill>
                  <a:srgbClr val="7030A0"/>
                </a:solidFill>
              </a:rPr>
              <a:t>II </a:t>
            </a:r>
            <a:r>
              <a:rPr lang="ru-RU" i="1" dirty="0" smtClean="0">
                <a:solidFill>
                  <a:srgbClr val="7030A0"/>
                </a:solidFill>
              </a:rPr>
              <a:t>и Александры  Фёдоровны  родиться здоровый мальчик?</a:t>
            </a: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2) Могли ли их дочери быть больными?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емо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318" t="6747" r="13432" b="47568"/>
          <a:stretch>
            <a:fillRect/>
          </a:stretch>
        </p:blipFill>
        <p:spPr>
          <a:xfrm rot="5400000">
            <a:off x="1527447" y="-1879373"/>
            <a:ext cx="6118226" cy="95341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Распространение гемофилии в королевских семьях Европы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128863"/>
                </a:solidFill>
              </a:rPr>
              <a:t>Дальтонизм</a:t>
            </a:r>
            <a:endParaRPr lang="ru-RU" sz="6000" b="1" i="1" dirty="0">
              <a:solidFill>
                <a:srgbClr val="12886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Обозначения:</a:t>
            </a:r>
            <a:r>
              <a:rPr lang="ru-RU" dirty="0" smtClean="0"/>
              <a:t>   </a:t>
            </a:r>
            <a:r>
              <a:rPr lang="en-US" sz="5400" dirty="0" smtClean="0"/>
              <a:t>D</a:t>
            </a:r>
            <a:r>
              <a:rPr lang="ru-RU" sz="5400" dirty="0" smtClean="0"/>
              <a:t>-</a:t>
            </a:r>
            <a:r>
              <a:rPr lang="ru-RU" dirty="0" smtClean="0"/>
              <a:t> норма   </a:t>
            </a:r>
            <a:r>
              <a:rPr lang="en-US" sz="5400" dirty="0" smtClean="0"/>
              <a:t>d</a:t>
            </a:r>
            <a:r>
              <a:rPr lang="ru-RU" dirty="0" smtClean="0"/>
              <a:t>- дальтонизм</a:t>
            </a:r>
          </a:p>
          <a:p>
            <a:pPr>
              <a:buNone/>
            </a:pPr>
            <a:r>
              <a:rPr lang="ru-RU" sz="4800" dirty="0" smtClean="0"/>
              <a:t>  Х  Х  </a:t>
            </a:r>
            <a:r>
              <a:rPr lang="ru-RU" dirty="0" err="1" smtClean="0"/>
              <a:t>зд</a:t>
            </a:r>
            <a:r>
              <a:rPr lang="ru-RU" dirty="0" smtClean="0"/>
              <a:t>. женщина </a:t>
            </a:r>
            <a:r>
              <a:rPr lang="en-US" dirty="0" smtClean="0"/>
              <a:t>     </a:t>
            </a:r>
            <a:r>
              <a:rPr lang="ru-RU" dirty="0" smtClean="0"/>
              <a:t>  </a:t>
            </a:r>
            <a:r>
              <a:rPr lang="en-US" sz="4800" dirty="0" smtClean="0"/>
              <a:t>X  Y </a:t>
            </a:r>
            <a:r>
              <a:rPr lang="ru-RU" dirty="0" err="1" smtClean="0"/>
              <a:t>зд.мужчина</a:t>
            </a:r>
            <a:endParaRPr lang="en-US" dirty="0" smtClean="0"/>
          </a:p>
          <a:p>
            <a:pPr>
              <a:buNone/>
            </a:pPr>
            <a:r>
              <a:rPr lang="ru-RU" sz="4800" dirty="0" smtClean="0"/>
              <a:t>  </a:t>
            </a:r>
            <a:r>
              <a:rPr lang="en-US" sz="4800" dirty="0" smtClean="0"/>
              <a:t>X  </a:t>
            </a:r>
            <a:r>
              <a:rPr lang="en-US" sz="4800" dirty="0" err="1" smtClean="0"/>
              <a:t>X</a:t>
            </a:r>
            <a:r>
              <a:rPr lang="en-US" sz="4800" dirty="0" smtClean="0"/>
              <a:t> </a:t>
            </a:r>
            <a:r>
              <a:rPr lang="ru-RU" sz="4800" dirty="0" smtClean="0"/>
              <a:t> </a:t>
            </a:r>
            <a:r>
              <a:rPr lang="ru-RU" dirty="0" smtClean="0"/>
              <a:t>носительница      </a:t>
            </a:r>
            <a:r>
              <a:rPr lang="en-US" sz="4800" dirty="0" smtClean="0"/>
              <a:t>X  Y  </a:t>
            </a:r>
            <a:r>
              <a:rPr lang="ru-RU" dirty="0" smtClean="0"/>
              <a:t>больной</a:t>
            </a:r>
          </a:p>
          <a:p>
            <a:pPr>
              <a:buNone/>
            </a:pPr>
            <a:r>
              <a:rPr lang="ru-RU" dirty="0" smtClean="0"/>
              <a:t>                дальтонизма                     мужчина</a:t>
            </a:r>
          </a:p>
          <a:p>
            <a:pPr>
              <a:buNone/>
            </a:pPr>
            <a:r>
              <a:rPr lang="en-US" sz="4800" dirty="0" smtClean="0"/>
              <a:t> </a:t>
            </a:r>
            <a:endParaRPr lang="ru-RU" sz="4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772400" y="332656"/>
          <a:ext cx="1371600" cy="630932"/>
        </p:xfrm>
        <a:graphic>
          <a:graphicData uri="http://schemas.openxmlformats.org/presentationml/2006/ole">
            <p:oleObj spid="_x0000_s4098" name="Объект упаковщика для оболочки" showAsIcon="1" r:id="rId3" imgW="137232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2809E5"/>
                </a:solidFill>
              </a:rPr>
              <a:t>Проверьте зрение</a:t>
            </a:r>
            <a:endParaRPr lang="ru-RU" sz="5400" b="1" i="1" dirty="0">
              <a:solidFill>
                <a:srgbClr val="2809E5"/>
              </a:solidFill>
            </a:endParaRPr>
          </a:p>
        </p:txBody>
      </p:sp>
      <p:pic>
        <p:nvPicPr>
          <p:cNvPr id="7" name="Содержимое 6" descr="дальтониз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50327" b="28145"/>
          <a:stretch>
            <a:fillRect/>
          </a:stretch>
        </p:blipFill>
        <p:spPr>
          <a:xfrm>
            <a:off x="1259632" y="1268760"/>
            <a:ext cx="2924859" cy="5076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" name="Рисунок 7" descr="дальтонизм.jpg"/>
          <p:cNvPicPr>
            <a:picLocks noChangeAspect="1"/>
          </p:cNvPicPr>
          <p:nvPr/>
        </p:nvPicPr>
        <p:blipFill>
          <a:blip r:embed="rId2" cstate="print"/>
          <a:srcRect l="49690" t="21773" b="6372"/>
          <a:stretch>
            <a:fillRect/>
          </a:stretch>
        </p:blipFill>
        <p:spPr>
          <a:xfrm>
            <a:off x="5220072" y="1268760"/>
            <a:ext cx="2980718" cy="5106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обозначения 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4928" y="1052736"/>
            <a:ext cx="5529072" cy="375513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Определите наследование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000" dirty="0" smtClean="0"/>
              <a:t>По родословной установите </a:t>
            </a:r>
          </a:p>
          <a:p>
            <a:pPr>
              <a:buNone/>
            </a:pPr>
            <a:r>
              <a:rPr lang="ru-RU" sz="2000" dirty="0" smtClean="0"/>
              <a:t>характер наследования признака,</a:t>
            </a:r>
          </a:p>
          <a:p>
            <a:pPr>
              <a:buNone/>
            </a:pPr>
            <a:r>
              <a:rPr lang="ru-RU" sz="2000" dirty="0" smtClean="0"/>
              <a:t>выделенного черным цветом</a:t>
            </a:r>
          </a:p>
          <a:p>
            <a:pPr>
              <a:buNone/>
            </a:pPr>
            <a:r>
              <a:rPr lang="ru-RU" sz="2000" dirty="0" smtClean="0"/>
              <a:t>( сцепление с полом, доминантный </a:t>
            </a:r>
          </a:p>
          <a:p>
            <a:pPr>
              <a:buNone/>
            </a:pPr>
            <a:r>
              <a:rPr lang="ru-RU" sz="2000" dirty="0" smtClean="0"/>
              <a:t>или рецессивный) </a:t>
            </a:r>
            <a:endParaRPr lang="ru-RU" sz="2000" dirty="0"/>
          </a:p>
        </p:txBody>
      </p:sp>
      <p:pic>
        <p:nvPicPr>
          <p:cNvPr id="12" name="Рисунок 11" descr="обозначения.png"/>
          <p:cNvPicPr>
            <a:picLocks noChangeAspect="1"/>
          </p:cNvPicPr>
          <p:nvPr/>
        </p:nvPicPr>
        <p:blipFill>
          <a:blip r:embed="rId3" cstate="print"/>
          <a:srcRect b="28100"/>
          <a:stretch>
            <a:fillRect/>
          </a:stretch>
        </p:blipFill>
        <p:spPr>
          <a:xfrm>
            <a:off x="323528" y="1268760"/>
            <a:ext cx="3397411" cy="2210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2809E5"/>
                </a:solidFill>
              </a:rPr>
              <a:t>Y – </a:t>
            </a:r>
            <a:r>
              <a:rPr lang="ru-RU" sz="6000" b="1" i="1" dirty="0" smtClean="0">
                <a:solidFill>
                  <a:srgbClr val="2809E5"/>
                </a:solidFill>
              </a:rPr>
              <a:t>хромосома</a:t>
            </a:r>
            <a:endParaRPr lang="ru-RU" sz="6000" b="1" i="1" dirty="0">
              <a:solidFill>
                <a:srgbClr val="2809E5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tx2"/>
                </a:solidFill>
              </a:rPr>
              <a:t> генетически инертна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    т.к. в ней мало генов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tx2"/>
                </a:solidFill>
              </a:rPr>
              <a:t>регулирует сперматогенез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tx2"/>
                </a:solidFill>
              </a:rPr>
              <a:t>может быть сцеплена с аномалиями: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 </a:t>
            </a:r>
            <a:r>
              <a:rPr lang="ru-RU" i="1" dirty="0" smtClean="0">
                <a:solidFill>
                  <a:schemeClr val="tx2"/>
                </a:solidFill>
              </a:rPr>
              <a:t>чешуйчатость кожи, перепончатые пальцы волосатость ушной раковины, раннее    облысение.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у2 н хро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0741" y="1268760"/>
            <a:ext cx="2653259" cy="2263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Ответы к диктанту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</a:t>
            </a:r>
            <a:r>
              <a:rPr lang="en-US" dirty="0" smtClean="0"/>
              <a:t>I </a:t>
            </a:r>
            <a:r>
              <a:rPr lang="ru-RU" dirty="0" smtClean="0"/>
              <a:t>вариант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II </a:t>
            </a:r>
            <a:r>
              <a:rPr lang="ru-RU" dirty="0" smtClean="0"/>
              <a:t>вариант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648" y="2204865"/>
          <a:ext cx="609600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    </a:t>
                      </a:r>
                      <a:r>
                        <a:rPr lang="ru-RU" dirty="0" smtClean="0"/>
                        <a:t>  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    </a:t>
                      </a:r>
                      <a:r>
                        <a:rPr lang="ru-RU" dirty="0" smtClean="0"/>
                        <a:t>  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</a:p>
                    <a:p>
                      <a:r>
                        <a:rPr lang="en-US" dirty="0" smtClean="0"/>
                        <a:t> X    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</a:p>
                    <a:p>
                      <a:r>
                        <a:rPr lang="en-US" dirty="0" smtClean="0"/>
                        <a:t>X    </a:t>
                      </a:r>
                      <a:r>
                        <a:rPr lang="en-US" dirty="0" err="1" smtClean="0"/>
                        <a:t>X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мужской зна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420888"/>
            <a:ext cx="384000" cy="359470"/>
          </a:xfrm>
          <a:prstGeom prst="rect">
            <a:avLst/>
          </a:prstGeom>
        </p:spPr>
      </p:pic>
      <p:pic>
        <p:nvPicPr>
          <p:cNvPr id="7" name="Рисунок 6" descr="женский знак.gi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420888"/>
            <a:ext cx="236601" cy="3613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0152" y="19168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227687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22768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272" y="22768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03648" y="3501008"/>
          <a:ext cx="609600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648072"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</a:p>
                    <a:p>
                      <a:r>
                        <a:rPr lang="en-US" dirty="0" smtClean="0"/>
                        <a:t>    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</a:t>
                      </a:r>
                    </a:p>
                    <a:p>
                      <a:r>
                        <a:rPr lang="en-US" dirty="0" smtClean="0"/>
                        <a:t>       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X   </a:t>
                      </a:r>
                      <a:r>
                        <a:rPr lang="en-US" dirty="0" err="1" smtClean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X   </a:t>
                      </a:r>
                      <a:r>
                        <a:rPr lang="en-US" dirty="0" err="1" smtClean="0"/>
                        <a:t>X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Рисунок 13" descr="женский знак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717032"/>
            <a:ext cx="231429" cy="360000"/>
          </a:xfrm>
          <a:prstGeom prst="rect">
            <a:avLst/>
          </a:prstGeom>
        </p:spPr>
      </p:pic>
      <p:pic>
        <p:nvPicPr>
          <p:cNvPr id="16" name="Рисунок 15" descr="мужской зна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645024"/>
            <a:ext cx="384000" cy="36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24128" y="357301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357301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0232" y="357301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0272" y="357301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Итоги урока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Принадлежность к полу определяется</a:t>
            </a:r>
          </a:p>
          <a:p>
            <a:pPr>
              <a:buNone/>
            </a:pPr>
            <a:r>
              <a:rPr lang="ru-RU" dirty="0" smtClean="0"/>
              <a:t>       парой половых хромосом.</a:t>
            </a:r>
          </a:p>
          <a:p>
            <a:r>
              <a:rPr lang="ru-RU" dirty="0" smtClean="0"/>
              <a:t>2)Гены, находящиеся в половых хромосомах, наследуются </a:t>
            </a:r>
            <a:r>
              <a:rPr lang="ru-RU" dirty="0" smtClean="0"/>
              <a:t>сцеплено </a:t>
            </a:r>
            <a:r>
              <a:rPr lang="ru-RU" dirty="0" smtClean="0"/>
              <a:t>с полом</a:t>
            </a:r>
          </a:p>
          <a:p>
            <a:r>
              <a:rPr lang="ru-RU" dirty="0" smtClean="0"/>
              <a:t>3)Знания генетики позволяют прогнозировать наследования признаков.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2809E5"/>
                </a:solidFill>
              </a:rPr>
              <a:t>Домашнее задание</a:t>
            </a:r>
            <a:endParaRPr lang="ru-RU" sz="6000" b="1" i="1" dirty="0">
              <a:solidFill>
                <a:srgbClr val="2809E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1) </a:t>
            </a:r>
            <a:r>
              <a:rPr lang="ru-RU" sz="2800" dirty="0" err="1" smtClean="0"/>
              <a:t>Инстр</a:t>
            </a:r>
            <a:r>
              <a:rPr lang="ru-RU" sz="2800" dirty="0" smtClean="0"/>
              <a:t>. </a:t>
            </a:r>
            <a:r>
              <a:rPr lang="ru-RU" sz="2800" dirty="0" smtClean="0"/>
              <a:t>к</a:t>
            </a:r>
            <a:r>
              <a:rPr lang="ru-RU" sz="2800" dirty="0" smtClean="0"/>
              <a:t>арточка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</a:t>
            </a:r>
            <a:r>
              <a:rPr lang="ru-RU" sz="2800" dirty="0" smtClean="0"/>
              <a:t>(хромосомное  определение пола)</a:t>
            </a:r>
          </a:p>
          <a:p>
            <a:r>
              <a:rPr lang="ru-RU" sz="2800" dirty="0" smtClean="0"/>
              <a:t>2) Параграф 26 </a:t>
            </a:r>
          </a:p>
          <a:p>
            <a:r>
              <a:rPr lang="ru-RU" sz="2800" dirty="0" smtClean="0"/>
              <a:t>3) </a:t>
            </a:r>
            <a:r>
              <a:rPr lang="ru-RU" sz="2800" smtClean="0"/>
              <a:t>Синдром Дауна.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blipFill dpi="0" rotWithShape="1">
            <a:blip r:embed="rId2" cstate="print">
              <a:alphaModFix amt="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Ученый ?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Американский биолог Лауреат Нобелевской премии по физиологии и медицине  1933 года</a:t>
            </a:r>
          </a:p>
          <a:p>
            <a:pPr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«за открытия, связанные с ролью хромосом в наследственности»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у 2 томас морган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6136" y="1340768"/>
            <a:ext cx="2847474" cy="3790223"/>
          </a:xfrm>
        </p:spPr>
      </p:pic>
      <p:sp>
        <p:nvSpPr>
          <p:cNvPr id="9" name="TextBox 8"/>
          <p:cNvSpPr txBox="1"/>
          <p:nvPr/>
        </p:nvSpPr>
        <p:spPr>
          <a:xfrm>
            <a:off x="6084168" y="5373216"/>
            <a:ext cx="27059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Томас Морган</a:t>
            </a:r>
          </a:p>
          <a:p>
            <a:r>
              <a:rPr lang="ru-RU" sz="2400" b="1" dirty="0" smtClean="0"/>
              <a:t>       1866-1945г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Схема расщепления по половому признаку у </a:t>
            </a:r>
            <a:r>
              <a:rPr lang="ru-RU" dirty="0" err="1" smtClean="0">
                <a:solidFill>
                  <a:srgbClr val="FF0000"/>
                </a:solidFill>
              </a:rPr>
              <a:t>дрозофиллы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у 2 схема расщепления по поло.признаку дрозо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6724650" cy="3524250"/>
          </a:xfrm>
        </p:spPr>
      </p:pic>
      <p:sp>
        <p:nvSpPr>
          <p:cNvPr id="4" name="TextBox 3"/>
          <p:cNvSpPr txBox="1"/>
          <p:nvPr/>
        </p:nvSpPr>
        <p:spPr>
          <a:xfrm>
            <a:off x="3635896" y="1484784"/>
            <a:ext cx="1825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гомо</a:t>
            </a:r>
            <a:r>
              <a:rPr lang="ru-RU" sz="2000" dirty="0" err="1" smtClean="0"/>
              <a:t>гаметный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5013176"/>
            <a:ext cx="1949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гетеро</a:t>
            </a:r>
            <a:r>
              <a:rPr lang="ru-RU" sz="2000" dirty="0" err="1" smtClean="0"/>
              <a:t>гаметный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</a:rPr>
              <a:t>Кариотип  мужчины     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Б9 урок кариотип челове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268760"/>
            <a:ext cx="4938644" cy="4525963"/>
          </a:xfrm>
        </p:spPr>
      </p:pic>
      <p:sp>
        <p:nvSpPr>
          <p:cNvPr id="5" name="TextBox 4"/>
          <p:cNvSpPr txBox="1"/>
          <p:nvPr/>
        </p:nvSpPr>
        <p:spPr>
          <a:xfrm>
            <a:off x="899592" y="2564904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?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расщепления по половому признаку у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/>
              <a:t>  Р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</a:t>
            </a:r>
            <a:r>
              <a:rPr lang="en-US" sz="4000" b="1" dirty="0" smtClean="0"/>
              <a:t>G</a:t>
            </a:r>
            <a:endParaRPr lang="ru-RU" sz="4000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dirty="0" smtClean="0"/>
              <a:t>  </a:t>
            </a:r>
            <a:r>
              <a:rPr lang="en-US" sz="4000" b="1" dirty="0" smtClean="0"/>
              <a:t>F</a:t>
            </a:r>
            <a:r>
              <a:rPr lang="en-US" sz="2000" dirty="0" smtClean="0"/>
              <a:t>1</a:t>
            </a:r>
            <a:endParaRPr lang="ru-RU" sz="2000" dirty="0"/>
          </a:p>
        </p:txBody>
      </p:sp>
      <p:pic>
        <p:nvPicPr>
          <p:cNvPr id="4" name="Рисунок 3" descr="Б9 урок фигурки.jpg"/>
          <p:cNvPicPr>
            <a:picLocks noChangeAspect="1"/>
          </p:cNvPicPr>
          <p:nvPr/>
        </p:nvPicPr>
        <p:blipFill>
          <a:blip r:embed="rId2" cstate="print"/>
          <a:srcRect r="54550"/>
          <a:stretch>
            <a:fillRect/>
          </a:stretch>
        </p:blipFill>
        <p:spPr>
          <a:xfrm>
            <a:off x="2771800" y="1556792"/>
            <a:ext cx="634815" cy="1080000"/>
          </a:xfrm>
          <a:prstGeom prst="rect">
            <a:avLst/>
          </a:prstGeom>
        </p:spPr>
      </p:pic>
      <p:pic>
        <p:nvPicPr>
          <p:cNvPr id="5" name="Рисунок 4" descr="Б9 урок фигурки.jpg"/>
          <p:cNvPicPr>
            <a:picLocks noChangeAspect="1"/>
          </p:cNvPicPr>
          <p:nvPr/>
        </p:nvPicPr>
        <p:blipFill>
          <a:blip r:embed="rId2" cstate="print"/>
          <a:srcRect l="54550"/>
          <a:stretch>
            <a:fillRect/>
          </a:stretch>
        </p:blipFill>
        <p:spPr>
          <a:xfrm>
            <a:off x="5292080" y="1484784"/>
            <a:ext cx="634831" cy="10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1700808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</a:t>
            </a:r>
            <a:r>
              <a:rPr lang="en-US" sz="4400" b="1" dirty="0" smtClean="0">
                <a:solidFill>
                  <a:srgbClr val="FF0000"/>
                </a:solidFill>
              </a:rPr>
              <a:t>X</a:t>
            </a:r>
            <a:r>
              <a:rPr lang="en-US" sz="4400" b="1" dirty="0" smtClean="0">
                <a:solidFill>
                  <a:srgbClr val="0070C0"/>
                </a:solidFill>
              </a:rPr>
              <a:t>Y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170080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XX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475656" y="242088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23728" y="242088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156176" y="256490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  <a:endCxn id="7" idx="2"/>
          </p:cNvCxnSpPr>
          <p:nvPr/>
        </p:nvCxnSpPr>
        <p:spPr>
          <a:xfrm>
            <a:off x="6948264" y="247024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2"/>
          </p:cNvCxnSpPr>
          <p:nvPr/>
        </p:nvCxnSpPr>
        <p:spPr>
          <a:xfrm>
            <a:off x="6948264" y="2470249"/>
            <a:ext cx="360040" cy="3106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знак завершения 22"/>
          <p:cNvSpPr/>
          <p:nvPr/>
        </p:nvSpPr>
        <p:spPr>
          <a:xfrm rot="16200000">
            <a:off x="1025316" y="3087252"/>
            <a:ext cx="914400" cy="445768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>
            <a:spLocks noChangeAspect="1"/>
          </p:cNvSpPr>
          <p:nvPr/>
        </p:nvSpPr>
        <p:spPr>
          <a:xfrm>
            <a:off x="5364088" y="3068960"/>
            <a:ext cx="720000" cy="7200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>
            <a:spLocks noChangeAspect="1"/>
          </p:cNvSpPr>
          <p:nvPr/>
        </p:nvSpPr>
        <p:spPr>
          <a:xfrm>
            <a:off x="7236296" y="3068960"/>
            <a:ext cx="720000" cy="7200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знак завершения 26"/>
          <p:cNvSpPr/>
          <p:nvPr/>
        </p:nvSpPr>
        <p:spPr>
          <a:xfrm rot="16200000">
            <a:off x="2105436" y="3087252"/>
            <a:ext cx="914400" cy="445768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2411760" y="3861048"/>
            <a:ext cx="193108" cy="600891"/>
          </a:xfrm>
          <a:custGeom>
            <a:avLst/>
            <a:gdLst>
              <a:gd name="connsiteX0" fmla="*/ 156755 w 193108"/>
              <a:gd name="connsiteY0" fmla="*/ 0 h 600891"/>
              <a:gd name="connsiteX1" fmla="*/ 52252 w 193108"/>
              <a:gd name="connsiteY1" fmla="*/ 78377 h 600891"/>
              <a:gd name="connsiteX2" fmla="*/ 0 w 193108"/>
              <a:gd name="connsiteY2" fmla="*/ 235131 h 600891"/>
              <a:gd name="connsiteX3" fmla="*/ 26126 w 193108"/>
              <a:gd name="connsiteY3" fmla="*/ 339634 h 600891"/>
              <a:gd name="connsiteX4" fmla="*/ 104503 w 193108"/>
              <a:gd name="connsiteY4" fmla="*/ 365760 h 600891"/>
              <a:gd name="connsiteX5" fmla="*/ 156755 w 193108"/>
              <a:gd name="connsiteY5" fmla="*/ 418011 h 600891"/>
              <a:gd name="connsiteX6" fmla="*/ 182880 w 193108"/>
              <a:gd name="connsiteY6" fmla="*/ 496389 h 600891"/>
              <a:gd name="connsiteX7" fmla="*/ 104503 w 193108"/>
              <a:gd name="connsiteY7" fmla="*/ 548640 h 600891"/>
              <a:gd name="connsiteX8" fmla="*/ 78377 w 193108"/>
              <a:gd name="connsiteY8" fmla="*/ 600891 h 60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08" h="600891">
                <a:moveTo>
                  <a:pt x="156755" y="0"/>
                </a:moveTo>
                <a:cubicBezTo>
                  <a:pt x="121921" y="26126"/>
                  <a:pt x="76405" y="42147"/>
                  <a:pt x="52252" y="78377"/>
                </a:cubicBezTo>
                <a:cubicBezTo>
                  <a:pt x="21700" y="124204"/>
                  <a:pt x="0" y="235131"/>
                  <a:pt x="0" y="235131"/>
                </a:cubicBezTo>
                <a:cubicBezTo>
                  <a:pt x="8709" y="269965"/>
                  <a:pt x="3695" y="311596"/>
                  <a:pt x="26126" y="339634"/>
                </a:cubicBezTo>
                <a:cubicBezTo>
                  <a:pt x="43329" y="361138"/>
                  <a:pt x="80889" y="351591"/>
                  <a:pt x="104503" y="365760"/>
                </a:cubicBezTo>
                <a:cubicBezTo>
                  <a:pt x="125624" y="378433"/>
                  <a:pt x="139338" y="400594"/>
                  <a:pt x="156755" y="418011"/>
                </a:cubicBezTo>
                <a:cubicBezTo>
                  <a:pt x="165463" y="444137"/>
                  <a:pt x="193108" y="470820"/>
                  <a:pt x="182880" y="496389"/>
                </a:cubicBezTo>
                <a:cubicBezTo>
                  <a:pt x="171219" y="525542"/>
                  <a:pt x="126706" y="526438"/>
                  <a:pt x="104503" y="548640"/>
                </a:cubicBezTo>
                <a:cubicBezTo>
                  <a:pt x="90734" y="562409"/>
                  <a:pt x="87086" y="583474"/>
                  <a:pt x="78377" y="60089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1403648" y="3789040"/>
            <a:ext cx="193108" cy="600891"/>
          </a:xfrm>
          <a:custGeom>
            <a:avLst/>
            <a:gdLst>
              <a:gd name="connsiteX0" fmla="*/ 156755 w 193108"/>
              <a:gd name="connsiteY0" fmla="*/ 0 h 600891"/>
              <a:gd name="connsiteX1" fmla="*/ 52252 w 193108"/>
              <a:gd name="connsiteY1" fmla="*/ 78377 h 600891"/>
              <a:gd name="connsiteX2" fmla="*/ 0 w 193108"/>
              <a:gd name="connsiteY2" fmla="*/ 235131 h 600891"/>
              <a:gd name="connsiteX3" fmla="*/ 26126 w 193108"/>
              <a:gd name="connsiteY3" fmla="*/ 339634 h 600891"/>
              <a:gd name="connsiteX4" fmla="*/ 104503 w 193108"/>
              <a:gd name="connsiteY4" fmla="*/ 365760 h 600891"/>
              <a:gd name="connsiteX5" fmla="*/ 156755 w 193108"/>
              <a:gd name="connsiteY5" fmla="*/ 418011 h 600891"/>
              <a:gd name="connsiteX6" fmla="*/ 182880 w 193108"/>
              <a:gd name="connsiteY6" fmla="*/ 496389 h 600891"/>
              <a:gd name="connsiteX7" fmla="*/ 104503 w 193108"/>
              <a:gd name="connsiteY7" fmla="*/ 548640 h 600891"/>
              <a:gd name="connsiteX8" fmla="*/ 78377 w 193108"/>
              <a:gd name="connsiteY8" fmla="*/ 600891 h 60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08" h="600891">
                <a:moveTo>
                  <a:pt x="156755" y="0"/>
                </a:moveTo>
                <a:cubicBezTo>
                  <a:pt x="121921" y="26126"/>
                  <a:pt x="76405" y="42147"/>
                  <a:pt x="52252" y="78377"/>
                </a:cubicBezTo>
                <a:cubicBezTo>
                  <a:pt x="21700" y="124204"/>
                  <a:pt x="0" y="235131"/>
                  <a:pt x="0" y="235131"/>
                </a:cubicBezTo>
                <a:cubicBezTo>
                  <a:pt x="8709" y="269965"/>
                  <a:pt x="3695" y="311596"/>
                  <a:pt x="26126" y="339634"/>
                </a:cubicBezTo>
                <a:cubicBezTo>
                  <a:pt x="43329" y="361138"/>
                  <a:pt x="80889" y="351591"/>
                  <a:pt x="104503" y="365760"/>
                </a:cubicBezTo>
                <a:cubicBezTo>
                  <a:pt x="125624" y="378433"/>
                  <a:pt x="139338" y="400594"/>
                  <a:pt x="156755" y="418011"/>
                </a:cubicBezTo>
                <a:cubicBezTo>
                  <a:pt x="165463" y="444137"/>
                  <a:pt x="193108" y="470820"/>
                  <a:pt x="182880" y="496389"/>
                </a:cubicBezTo>
                <a:cubicBezTo>
                  <a:pt x="171219" y="525542"/>
                  <a:pt x="126706" y="526438"/>
                  <a:pt x="104503" y="548640"/>
                </a:cubicBezTo>
                <a:cubicBezTo>
                  <a:pt x="90734" y="562409"/>
                  <a:pt x="87086" y="583474"/>
                  <a:pt x="78377" y="60089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>
            <a:spLocks noChangeAspect="1"/>
          </p:cNvSpPr>
          <p:nvPr/>
        </p:nvSpPr>
        <p:spPr>
          <a:xfrm>
            <a:off x="1259632" y="4797152"/>
            <a:ext cx="828000" cy="8280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>
            <a:spLocks noChangeAspect="1"/>
          </p:cNvSpPr>
          <p:nvPr/>
        </p:nvSpPr>
        <p:spPr>
          <a:xfrm>
            <a:off x="2915816" y="4797152"/>
            <a:ext cx="828000" cy="8280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>
            <a:spLocks noChangeAspect="1"/>
          </p:cNvSpPr>
          <p:nvPr/>
        </p:nvSpPr>
        <p:spPr>
          <a:xfrm>
            <a:off x="4860032" y="4725144"/>
            <a:ext cx="864096" cy="8280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>
            <a:spLocks noChangeAspect="1"/>
          </p:cNvSpPr>
          <p:nvPr/>
        </p:nvSpPr>
        <p:spPr>
          <a:xfrm>
            <a:off x="6732240" y="4653136"/>
            <a:ext cx="828000" cy="8280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28863"/>
                </a:solidFill>
              </a:rPr>
              <a:t>Вставьте пропущенные слова</a:t>
            </a:r>
            <a:endParaRPr lang="ru-RU" dirty="0">
              <a:solidFill>
                <a:srgbClr val="12886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У человека 44…  (1) и две …  … (2). Женский организм имеет две одинаковые …  … (2), значит он … (3); мужской организм образует разные …(4), значит он … (5). Из зиготы, несущей </a:t>
            </a:r>
            <a:r>
              <a:rPr lang="en-US" b="1" dirty="0" smtClean="0">
                <a:solidFill>
                  <a:srgbClr val="FF0000"/>
                </a:solidFill>
              </a:rPr>
              <a:t>XX </a:t>
            </a:r>
            <a:r>
              <a:rPr lang="ru-RU" dirty="0" smtClean="0"/>
              <a:t>хромосомы, будет развиваться  … (6) организм, из зиготы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b="1" dirty="0" smtClean="0">
                <a:solidFill>
                  <a:srgbClr val="0070C0"/>
                </a:solidFill>
              </a:rPr>
              <a:t>Y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… (7); следовательно пол будущего организма определяется в момент … (8)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у2 оплодотвор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481861" cy="676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Тема  урока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17526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2809E5"/>
                </a:solidFill>
              </a:rPr>
              <a:t>Наследование, </a:t>
            </a:r>
          </a:p>
          <a:p>
            <a:r>
              <a:rPr lang="ru-RU" sz="5400" b="1" dirty="0" smtClean="0">
                <a:solidFill>
                  <a:srgbClr val="2809E5"/>
                </a:solidFill>
              </a:rPr>
              <a:t>сцепленное с полом</a:t>
            </a:r>
            <a:endParaRPr lang="ru-RU" sz="5400" b="1" dirty="0">
              <a:solidFill>
                <a:srgbClr val="2809E5"/>
              </a:solidFill>
            </a:endParaRPr>
          </a:p>
        </p:txBody>
      </p:sp>
      <p:pic>
        <p:nvPicPr>
          <p:cNvPr id="6" name="Рисунок 5" descr="у 2 кроссингов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6688" y="0"/>
            <a:ext cx="2877312" cy="2206752"/>
          </a:xfrm>
          <a:prstGeom prst="rect">
            <a:avLst/>
          </a:prstGeom>
        </p:spPr>
      </p:pic>
      <p:pic>
        <p:nvPicPr>
          <p:cNvPr id="8" name="Рисунок 7" descr="у 2 дрозофилла саме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077072"/>
            <a:ext cx="3176016" cy="1761744"/>
          </a:xfrm>
          <a:prstGeom prst="rect">
            <a:avLst/>
          </a:prstGeom>
        </p:spPr>
      </p:pic>
      <p:pic>
        <p:nvPicPr>
          <p:cNvPr id="9" name="Рисунок 8" descr="у 2 дрозофилла сам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005064"/>
            <a:ext cx="3212592" cy="1743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9 урок кадр алексей и мам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0"/>
            <a:ext cx="8149874" cy="6192000"/>
          </a:xfrm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43608" y="5301208"/>
          <a:ext cx="1346200" cy="685800"/>
        </p:xfrm>
        <a:graphic>
          <a:graphicData uri="http://schemas.openxmlformats.org/presentationml/2006/ole">
            <p:oleObj spid="_x0000_s2050" name="Объект упаковщика для оболочки" showAsIcon="1" r:id="rId4" imgW="134676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401</Words>
  <Application>Microsoft Office PowerPoint</Application>
  <PresentationFormat>Экран (4:3)</PresentationFormat>
  <Paragraphs>101</Paragraphs>
  <Slides>19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Объект упаковщика для оболочки</vt:lpstr>
      <vt:lpstr>Генетика пола</vt:lpstr>
      <vt:lpstr>Ученый ? </vt:lpstr>
      <vt:lpstr>Схема расщепления по половому признаку у дрозофиллы</vt:lpstr>
      <vt:lpstr>Кариотип  мужчины     </vt:lpstr>
      <vt:lpstr>Схема расщепления по половому признаку у человека</vt:lpstr>
      <vt:lpstr>Вставьте пропущенные слова</vt:lpstr>
      <vt:lpstr>Слайд 7</vt:lpstr>
      <vt:lpstr>Тема  урока</vt:lpstr>
      <vt:lpstr>Слайд 9</vt:lpstr>
      <vt:lpstr>Гемофилия</vt:lpstr>
      <vt:lpstr>Вопросы</vt:lpstr>
      <vt:lpstr>Распространение гемофилии в королевских семьях Европы</vt:lpstr>
      <vt:lpstr>Дальтонизм</vt:lpstr>
      <vt:lpstr>Проверьте зрение</vt:lpstr>
      <vt:lpstr>Определите наследование</vt:lpstr>
      <vt:lpstr>Y – хромосома</vt:lpstr>
      <vt:lpstr>Ответы к диктанту</vt:lpstr>
      <vt:lpstr>Итоги урока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Генетика пола</dc:title>
  <dc:creator>User</dc:creator>
  <cp:lastModifiedBy>User</cp:lastModifiedBy>
  <cp:revision>57</cp:revision>
  <dcterms:created xsi:type="dcterms:W3CDTF">2013-01-17T23:00:55Z</dcterms:created>
  <dcterms:modified xsi:type="dcterms:W3CDTF">2013-01-19T23:31:24Z</dcterms:modified>
</cp:coreProperties>
</file>